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ntium Basic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ntium Basic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ntium Basic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ntium Basic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ntium Basic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ntium Basic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ntium Basic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ntium Basic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ntium Basic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s-ES" sz="2400">
                <a:latin typeface="Times New Roman" pitchFamily="18" charset="0"/>
              </a:endParaRPr>
            </a:p>
          </p:txBody>
        </p:sp>
        <p:sp>
          <p:nvSpPr>
            <p:cNvPr id="5124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s-ES" sz="2400">
                <a:latin typeface="Times New Roman" pitchFamily="18" charset="0"/>
              </a:endParaRPr>
            </a:p>
          </p:txBody>
        </p:sp>
      </p:grp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126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7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s-E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9F0BF0D5-065C-478E-B880-7AD9F73CF332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cambiar el estilo de título	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71E87-A913-490F-BEBE-4C83900C364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01570-40AD-425B-8AF9-65EB4E56EBB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Título, clip multimedia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medios"/>
          <p:cNvSpPr>
            <a:spLocks noGrp="1"/>
          </p:cNvSpPr>
          <p:nvPr>
            <p:ph type="media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83AE2318-B057-4A9F-862B-A02EF08F381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C8115-BE2D-44A8-AF0F-E4274296B00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01807-5BAC-4A12-8793-46D90A7543B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1E6B5-1856-4644-92A1-59F3DAB0249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A852F-6121-47B3-9BC6-0C6E0E07E63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00BEF-EAF0-421B-95D9-5CBD3B4AF77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6AB81-E526-4A86-A568-DB639C139B6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B6F72-C692-439C-ACCD-FF10286D514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0B8FF-F89F-4259-93A3-345E9DEB07B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4099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s-ES"/>
              </a:p>
            </p:txBody>
          </p:sp>
        </p:grp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</p:grpSp>
      <p:sp>
        <p:nvSpPr>
          <p:cNvPr id="410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fld id="{76A076C3-F6C1-4F93-BCDB-BB3C83F12855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>
                <a:latin typeface="Cambria" pitchFamily="18" charset="0"/>
              </a:rPr>
              <a:t>PRESENTACIÓN DEL</a:t>
            </a:r>
            <a:br>
              <a:rPr lang="es-ES">
                <a:latin typeface="Cambria" pitchFamily="18" charset="0"/>
              </a:rPr>
            </a:br>
            <a:r>
              <a:rPr lang="es-ES">
                <a:latin typeface="Cambria" pitchFamily="18" charset="0"/>
              </a:rPr>
              <a:t> PERFIL DE SALUD LOCAL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ES" sz="2400">
                <a:solidFill>
                  <a:schemeClr val="tx1"/>
                </a:solidFill>
                <a:latin typeface="Cambria" pitchFamily="18" charset="0"/>
              </a:rPr>
              <a:t>Convento Ntra. Sra. Del Vado</a:t>
            </a:r>
          </a:p>
          <a:p>
            <a:pPr algn="ctr"/>
            <a:r>
              <a:rPr lang="es-ES" sz="2400">
                <a:solidFill>
                  <a:schemeClr val="tx1"/>
                </a:solidFill>
                <a:latin typeface="Cambria" pitchFamily="18" charset="0"/>
              </a:rPr>
              <a:t>Gibraleón, </a:t>
            </a:r>
          </a:p>
          <a:p>
            <a:pPr algn="ctr"/>
            <a:r>
              <a:rPr lang="es-ES" sz="2400">
                <a:solidFill>
                  <a:schemeClr val="tx1"/>
                </a:solidFill>
                <a:latin typeface="Cambria" pitchFamily="18" charset="0"/>
              </a:rPr>
              <a:t> 18 de Junio de 2013</a:t>
            </a:r>
          </a:p>
          <a:p>
            <a:pPr algn="ctr"/>
            <a:endParaRPr lang="es-ES" sz="240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2054" name="Picture 6" descr="LOGO GIBRALEÓ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0"/>
            <a:ext cx="13430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ANd9GcSkwtXa98tpJlhPN2MwFzaEz7nW4p2hoovhG6FIWZkbUIGnIyGX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5373688"/>
            <a:ext cx="1800225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escudo nuevo ayto gibrale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38975" y="5300663"/>
            <a:ext cx="1104900" cy="1296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>
                <a:solidFill>
                  <a:schemeClr val="tx1"/>
                </a:solidFill>
                <a:latin typeface="Cambria" pitchFamily="18" charset="0"/>
              </a:rPr>
              <a:t>PERFIL DE SALUD LOCAL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213100"/>
            <a:ext cx="7693025" cy="287337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ES" sz="2400" b="1">
                <a:solidFill>
                  <a:schemeClr val="accent1"/>
                </a:solidFill>
                <a:latin typeface="Cambria" pitchFamily="18" charset="0"/>
              </a:rPr>
              <a:t>Ubicación físico natural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ES" sz="2400" b="1">
                <a:solidFill>
                  <a:schemeClr val="tx2"/>
                </a:solidFill>
                <a:latin typeface="Cambria" pitchFamily="18" charset="0"/>
              </a:rPr>
              <a:t>Clima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ES" sz="2400" b="1">
                <a:solidFill>
                  <a:schemeClr val="folHlink"/>
                </a:solidFill>
                <a:latin typeface="Cambria" pitchFamily="18" charset="0"/>
              </a:rPr>
              <a:t>Calidad del aire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ES" sz="2400" b="1">
                <a:solidFill>
                  <a:schemeClr val="accent2"/>
                </a:solidFill>
                <a:latin typeface="Cambria" pitchFamily="18" charset="0"/>
              </a:rPr>
              <a:t>Ruido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ES" sz="2400" b="1">
                <a:solidFill>
                  <a:schemeClr val="hlink"/>
                </a:solidFill>
                <a:latin typeface="Cambria" pitchFamily="18" charset="0"/>
              </a:rPr>
              <a:t>Agua de consumo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ES" sz="2400" b="1">
                <a:solidFill>
                  <a:schemeClr val="folHlink"/>
                </a:solidFill>
                <a:latin typeface="Cambria" pitchFamily="18" charset="0"/>
              </a:rPr>
              <a:t>Alimentaria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ES" sz="2400" b="1">
                <a:latin typeface="Cambria" pitchFamily="18" charset="0"/>
              </a:rPr>
              <a:t>Aguas Residuales</a:t>
            </a:r>
          </a:p>
        </p:txBody>
      </p:sp>
      <p:pic>
        <p:nvPicPr>
          <p:cNvPr id="66564" name="Picture 4" descr="LOGO GIBRALEÓ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0"/>
            <a:ext cx="13430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2051050" y="2492375"/>
            <a:ext cx="525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800" b="1">
                <a:solidFill>
                  <a:schemeClr val="bg2"/>
                </a:solidFill>
                <a:latin typeface="Cambria" pitchFamily="18" charset="0"/>
              </a:rPr>
              <a:t>El Medioambiente Físico</a:t>
            </a:r>
          </a:p>
        </p:txBody>
      </p:sp>
      <p:pic>
        <p:nvPicPr>
          <p:cNvPr id="66575" name="Picture 15" descr="escudo nuevo ayto gibrale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1775" y="5805488"/>
            <a:ext cx="896938" cy="1052512"/>
          </a:xfrm>
          <a:prstGeom prst="rect">
            <a:avLst/>
          </a:prstGeom>
          <a:noFill/>
        </p:spPr>
      </p:pic>
      <p:pic>
        <p:nvPicPr>
          <p:cNvPr id="66576" name="Picture 16" descr="ANd9GcSkwtXa98tpJlhPN2MwFzaEz7nW4p2hoovhG6FIWZkbUIGnIyGXh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5915025"/>
            <a:ext cx="13684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>
                <a:solidFill>
                  <a:schemeClr val="tx1"/>
                </a:solidFill>
                <a:latin typeface="Cambria" pitchFamily="18" charset="0"/>
              </a:rPr>
              <a:t>PERFIL DE SALUD LOCAL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b="1">
                <a:solidFill>
                  <a:schemeClr val="tx2"/>
                </a:solidFill>
                <a:latin typeface="Cambria" pitchFamily="18" charset="0"/>
              </a:rPr>
              <a:t>	   Áreas Municipales</a:t>
            </a:r>
          </a:p>
          <a:p>
            <a:pPr algn="ctr">
              <a:buFont typeface="Wingdings" pitchFamily="2" charset="2"/>
              <a:buNone/>
            </a:pPr>
            <a:endParaRPr lang="es-ES" b="1">
              <a:solidFill>
                <a:schemeClr val="accent1"/>
              </a:solidFill>
              <a:latin typeface="Cambria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s-ES" b="1">
                <a:solidFill>
                  <a:schemeClr val="accent1"/>
                </a:solidFill>
                <a:latin typeface="Cambria" pitchFamily="18" charset="0"/>
              </a:rPr>
              <a:t>Servicios, Planes y Programas de Salud Pública</a:t>
            </a:r>
          </a:p>
          <a:p>
            <a:pPr algn="ctr">
              <a:buFont typeface="Wingdings" pitchFamily="2" charset="2"/>
              <a:buNone/>
            </a:pPr>
            <a:r>
              <a:rPr lang="es-ES" b="1">
                <a:solidFill>
                  <a:schemeClr val="folHlink"/>
                </a:solidFill>
                <a:latin typeface="Cambria" pitchFamily="18" charset="0"/>
              </a:rPr>
              <a:t>Servicios y Programas de prevención y</a:t>
            </a:r>
          </a:p>
          <a:p>
            <a:pPr algn="ctr">
              <a:buFont typeface="Wingdings" pitchFamily="2" charset="2"/>
              <a:buNone/>
            </a:pPr>
            <a:r>
              <a:rPr lang="es-ES" b="1">
                <a:solidFill>
                  <a:schemeClr val="folHlink"/>
                </a:solidFill>
                <a:latin typeface="Cambria" pitchFamily="18" charset="0"/>
              </a:rPr>
              <a:t>promoción, protección</a:t>
            </a:r>
          </a:p>
          <a:p>
            <a:pPr algn="ctr">
              <a:buFont typeface="Wingdings" pitchFamily="2" charset="2"/>
              <a:buNone/>
            </a:pPr>
            <a:endParaRPr lang="es-ES" b="1">
              <a:solidFill>
                <a:schemeClr val="tx2"/>
              </a:solidFill>
              <a:latin typeface="Cambria" pitchFamily="18" charset="0"/>
            </a:endParaRPr>
          </a:p>
          <a:p>
            <a:pPr algn="ctr">
              <a:buFont typeface="Wingdings" pitchFamily="2" charset="2"/>
              <a:buNone/>
            </a:pPr>
            <a:endParaRPr lang="es-ES" b="1">
              <a:solidFill>
                <a:schemeClr val="tx2"/>
              </a:solidFill>
              <a:latin typeface="Cambria" pitchFamily="18" charset="0"/>
            </a:endParaRPr>
          </a:p>
        </p:txBody>
      </p:sp>
      <p:pic>
        <p:nvPicPr>
          <p:cNvPr id="73732" name="Picture 4" descr="LOGO GIBRALEÓ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0"/>
            <a:ext cx="13430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3" name="Picture 5" descr="ANd9GcSkwtXa98tpJlhPN2MwFzaEz7nW4p2hoovhG6FIWZkbUIGnIyGX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5915025"/>
            <a:ext cx="13684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4" name="Picture 6" descr="escudo nuevo ayto gibrale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1775" y="5805488"/>
            <a:ext cx="896938" cy="1052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>
                <a:solidFill>
                  <a:schemeClr val="tx1"/>
                </a:solidFill>
                <a:latin typeface="Cambria" pitchFamily="18" charset="0"/>
              </a:rPr>
              <a:t>PERFIL DE SALUD LOCAL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S" b="1">
                <a:solidFill>
                  <a:schemeClr val="tx2"/>
                </a:solidFill>
                <a:latin typeface="Cambria" pitchFamily="18" charset="0"/>
              </a:rPr>
              <a:t>Espacios de participación y</a:t>
            </a:r>
          </a:p>
          <a:p>
            <a:pPr algn="ctr">
              <a:buFont typeface="Wingdings" pitchFamily="2" charset="2"/>
              <a:buNone/>
            </a:pPr>
            <a:r>
              <a:rPr lang="es-ES" b="1">
                <a:solidFill>
                  <a:schemeClr val="tx2"/>
                </a:solidFill>
                <a:latin typeface="Cambria" pitchFamily="18" charset="0"/>
              </a:rPr>
              <a:t>Asociacionismo</a:t>
            </a:r>
          </a:p>
          <a:p>
            <a:pPr algn="ctr">
              <a:buFont typeface="Wingdings" pitchFamily="2" charset="2"/>
              <a:buNone/>
            </a:pPr>
            <a:endParaRPr lang="es-ES" b="1">
              <a:solidFill>
                <a:schemeClr val="tx2"/>
              </a:solidFill>
              <a:latin typeface="Cambria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s-ES" sz="2400" b="1">
                <a:solidFill>
                  <a:schemeClr val="bg2"/>
                </a:solidFill>
                <a:latin typeface="Cambria" pitchFamily="18" charset="0"/>
              </a:rPr>
              <a:t>	Consejos/Comisiones ciudadanas municipales.</a:t>
            </a:r>
          </a:p>
          <a:p>
            <a:pPr>
              <a:buFont typeface="Wingdings" pitchFamily="2" charset="2"/>
              <a:buNone/>
            </a:pPr>
            <a:r>
              <a:rPr lang="es-ES" sz="2400" b="1">
                <a:solidFill>
                  <a:schemeClr val="bg2"/>
                </a:solidFill>
                <a:latin typeface="Cambria" pitchFamily="18" charset="0"/>
              </a:rPr>
              <a:t>	Foros ciudadanos.</a:t>
            </a:r>
          </a:p>
          <a:p>
            <a:pPr>
              <a:buFont typeface="Wingdings" pitchFamily="2" charset="2"/>
              <a:buNone/>
            </a:pPr>
            <a:r>
              <a:rPr lang="es-ES" sz="2400" b="1">
                <a:solidFill>
                  <a:schemeClr val="bg2"/>
                </a:solidFill>
                <a:latin typeface="Cambria" pitchFamily="18" charset="0"/>
              </a:rPr>
              <a:t>	Asociaciones ciudadanas y de voluntariado.</a:t>
            </a:r>
          </a:p>
          <a:p>
            <a:pPr algn="ctr">
              <a:buFont typeface="Wingdings" pitchFamily="2" charset="2"/>
              <a:buNone/>
            </a:pPr>
            <a:endParaRPr lang="es-ES" b="1"/>
          </a:p>
        </p:txBody>
      </p:sp>
      <p:pic>
        <p:nvPicPr>
          <p:cNvPr id="74756" name="Picture 4" descr="LOGO GIBRALEÓ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0"/>
            <a:ext cx="13430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7" name="Picture 5" descr="ANd9GcSkwtXa98tpJlhPN2MwFzaEz7nW4p2hoovhG6FIWZkbUIGnIyGX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5915025"/>
            <a:ext cx="13684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8" name="Picture 6" descr="escudo nuevo ayto gibrale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1775" y="5805488"/>
            <a:ext cx="896938" cy="1052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>
                <a:solidFill>
                  <a:schemeClr val="tx1"/>
                </a:solidFill>
                <a:latin typeface="Cambria" pitchFamily="18" charset="0"/>
              </a:rPr>
              <a:t>PERFIL DE SALUD LOCAL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S" b="1">
                <a:solidFill>
                  <a:schemeClr val="tx2"/>
                </a:solidFill>
                <a:latin typeface="Cambria" pitchFamily="18" charset="0"/>
              </a:rPr>
              <a:t>Medios de Comunicación Locales</a:t>
            </a:r>
          </a:p>
          <a:p>
            <a:pPr algn="ctr">
              <a:buFont typeface="Wingdings" pitchFamily="2" charset="2"/>
              <a:buNone/>
            </a:pPr>
            <a:r>
              <a:rPr lang="es-ES" b="1">
                <a:solidFill>
                  <a:schemeClr val="tx2"/>
                </a:solidFill>
                <a:latin typeface="Cambria" pitchFamily="18" charset="0"/>
              </a:rPr>
              <a:t>Nuevas tecnologías.</a:t>
            </a:r>
          </a:p>
          <a:p>
            <a:pPr algn="ctr">
              <a:buFont typeface="Wingdings" pitchFamily="2" charset="2"/>
              <a:buNone/>
            </a:pPr>
            <a:r>
              <a:rPr lang="es-ES" b="1">
                <a:solidFill>
                  <a:schemeClr val="hlink"/>
                </a:solidFill>
                <a:latin typeface="Cambria" pitchFamily="18" charset="0"/>
              </a:rPr>
              <a:t>Webs, Redes Sociales Locales.</a:t>
            </a:r>
          </a:p>
          <a:p>
            <a:pPr algn="ctr">
              <a:buFont typeface="Wingdings" pitchFamily="2" charset="2"/>
              <a:buNone/>
            </a:pPr>
            <a:endParaRPr lang="es-ES" sz="2400" b="1">
              <a:solidFill>
                <a:schemeClr val="hlink"/>
              </a:solidFill>
              <a:latin typeface="Cambria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s-ES" sz="2400" b="1">
                <a:solidFill>
                  <a:schemeClr val="hlink"/>
                </a:solidFill>
                <a:latin typeface="Cambria" pitchFamily="18" charset="0"/>
              </a:rPr>
              <a:t>www.gibraleon.com   </a:t>
            </a:r>
            <a:r>
              <a:rPr lang="es-ES" b="1">
                <a:solidFill>
                  <a:schemeClr val="hlink"/>
                </a:solidFill>
                <a:latin typeface="Cambria" pitchFamily="18" charset="0"/>
              </a:rPr>
              <a:t>                              </a:t>
            </a:r>
            <a:r>
              <a:rPr lang="es-ES" sz="1800" b="1">
                <a:solidFill>
                  <a:schemeClr val="hlink"/>
                </a:solidFill>
                <a:latin typeface="Cambria" pitchFamily="18" charset="0"/>
              </a:rPr>
              <a:t>                                 </a:t>
            </a:r>
          </a:p>
          <a:p>
            <a:pPr algn="ctr">
              <a:buFont typeface="Wingdings" pitchFamily="2" charset="2"/>
              <a:buNone/>
            </a:pPr>
            <a:r>
              <a:rPr lang="es-ES" sz="1800" b="1">
                <a:solidFill>
                  <a:schemeClr val="hlink"/>
                </a:solidFill>
                <a:latin typeface="Cambria" pitchFamily="18" charset="0"/>
              </a:rPr>
              <a:t>                                      </a:t>
            </a:r>
          </a:p>
          <a:p>
            <a:pPr algn="ctr">
              <a:buFont typeface="Wingdings" pitchFamily="2" charset="2"/>
              <a:buNone/>
            </a:pPr>
            <a:r>
              <a:rPr lang="es-ES" sz="1800" b="1">
                <a:solidFill>
                  <a:schemeClr val="hlink"/>
                </a:solidFill>
                <a:latin typeface="Cambria" pitchFamily="18" charset="0"/>
              </a:rPr>
              <a:t>                       Ayuntamiento de Gibraleón-Área de Salud</a:t>
            </a:r>
          </a:p>
        </p:txBody>
      </p:sp>
      <p:pic>
        <p:nvPicPr>
          <p:cNvPr id="75780" name="Picture 4" descr="LOGO GIBRALEÓ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0"/>
            <a:ext cx="13430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90" name="Picture 14" descr="ANd9GcSWX9XsV9vc_v326necfGqA6QfjQPOGqAD7BsmSPDKelzgsbt0MH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4870450"/>
            <a:ext cx="792162" cy="792163"/>
          </a:xfrm>
          <a:prstGeom prst="rect">
            <a:avLst/>
          </a:prstGeom>
          <a:noFill/>
        </p:spPr>
      </p:pic>
      <p:pic>
        <p:nvPicPr>
          <p:cNvPr id="75791" name="Picture 15" descr="ANd9GcSkwtXa98tpJlhPN2MwFzaEz7nW4p2hoovhG6FIWZkbUIGnIyGXh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5915025"/>
            <a:ext cx="13684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92" name="Picture 16" descr="escudo nuevo ayto gibrale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1775" y="5805488"/>
            <a:ext cx="896938" cy="1052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>
                <a:solidFill>
                  <a:schemeClr val="tx1"/>
                </a:solidFill>
                <a:latin typeface="Cambria" pitchFamily="18" charset="0"/>
              </a:rPr>
              <a:t>PERFIL DE SALUD LOCAL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ES" b="1">
                <a:solidFill>
                  <a:schemeClr val="hlink"/>
                </a:solidFill>
                <a:latin typeface="Cambria" pitchFamily="18" charset="0"/>
              </a:rPr>
              <a:t>	Dinámica: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ES" b="1">
                <a:solidFill>
                  <a:schemeClr val="tx2"/>
                </a:solidFill>
                <a:latin typeface="Cambria" pitchFamily="18" charset="0"/>
              </a:rPr>
              <a:t>Los principales problemas de salud valorados por los olontenses.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ES" b="1">
                <a:solidFill>
                  <a:schemeClr val="hlink"/>
                </a:solidFill>
                <a:latin typeface="Cambria" pitchFamily="18" charset="0"/>
              </a:rPr>
              <a:t>Prioridades: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b="1">
                <a:solidFill>
                  <a:schemeClr val="hlink"/>
                </a:solidFill>
                <a:latin typeface="Cambria" pitchFamily="18" charset="0"/>
              </a:rPr>
              <a:t>			</a:t>
            </a:r>
            <a:r>
              <a:rPr lang="es-ES" sz="2400" b="1">
                <a:solidFill>
                  <a:schemeClr val="hlink"/>
                </a:solidFill>
                <a:latin typeface="Cambria" pitchFamily="18" charset="0"/>
              </a:rPr>
              <a:t>1 	</a:t>
            </a:r>
            <a:r>
              <a:rPr lang="es-ES" sz="2400" b="1">
                <a:solidFill>
                  <a:schemeClr val="folHlink"/>
                </a:solidFill>
                <a:latin typeface="Cambria" pitchFamily="18" charset="0"/>
              </a:rPr>
              <a:t>Muy importante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400" b="1">
                <a:solidFill>
                  <a:schemeClr val="hlink"/>
                </a:solidFill>
                <a:latin typeface="Cambria" pitchFamily="18" charset="0"/>
              </a:rPr>
              <a:t>			2 	</a:t>
            </a:r>
            <a:r>
              <a:rPr lang="es-ES" sz="2400" b="1">
                <a:solidFill>
                  <a:schemeClr val="accent1"/>
                </a:solidFill>
                <a:latin typeface="Cambria" pitchFamily="18" charset="0"/>
              </a:rPr>
              <a:t>Importante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400" b="1">
                <a:solidFill>
                  <a:schemeClr val="hlink"/>
                </a:solidFill>
                <a:latin typeface="Cambria" pitchFamily="18" charset="0"/>
              </a:rPr>
              <a:t>			3 	Indiferente</a:t>
            </a:r>
            <a:endParaRPr lang="es-ES" sz="2400" b="1">
              <a:solidFill>
                <a:schemeClr val="accent2"/>
              </a:solidFill>
              <a:latin typeface="Cambria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400" b="1">
                <a:solidFill>
                  <a:schemeClr val="hlink"/>
                </a:solidFill>
                <a:latin typeface="Cambria" pitchFamily="18" charset="0"/>
              </a:rPr>
              <a:t>			4	</a:t>
            </a:r>
            <a:r>
              <a:rPr lang="es-ES" sz="2400" b="1">
                <a:latin typeface="Cambria" pitchFamily="18" charset="0"/>
              </a:rPr>
              <a:t>Problemas de Salud (10)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400" b="1">
              <a:latin typeface="Cambria" pitchFamily="18" charset="0"/>
            </a:endParaRPr>
          </a:p>
        </p:txBody>
      </p:sp>
      <p:pic>
        <p:nvPicPr>
          <p:cNvPr id="76804" name="Picture 4" descr="LOGO GIBRALEÓ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0"/>
            <a:ext cx="13430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05" name="Picture 5" descr="ANd9GcSkwtXa98tpJlhPN2MwFzaEz7nW4p2hoovhG6FIWZkbUIGnIyGX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5915025"/>
            <a:ext cx="13684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06" name="Picture 6" descr="escudo nuevo ayto gibrale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1775" y="5805488"/>
            <a:ext cx="896938" cy="1052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>
                <a:solidFill>
                  <a:schemeClr val="tx1"/>
                </a:solidFill>
                <a:latin typeface="Cambria" pitchFamily="18" charset="0"/>
              </a:rPr>
              <a:t>PERFIL DE SALUD LOCAL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S" sz="2400" b="1">
                <a:solidFill>
                  <a:schemeClr val="folHlink"/>
                </a:solidFill>
                <a:latin typeface="Cambria" pitchFamily="18" charset="0"/>
              </a:rPr>
              <a:t>Actividades iniciadas antes de la</a:t>
            </a:r>
            <a:r>
              <a:rPr lang="es-ES" sz="2400" b="1">
                <a:latin typeface="Cambria" pitchFamily="18" charset="0"/>
              </a:rPr>
              <a:t> </a:t>
            </a:r>
            <a:r>
              <a:rPr lang="es-ES" sz="2400" b="1">
                <a:solidFill>
                  <a:schemeClr val="folHlink"/>
                </a:solidFill>
                <a:latin typeface="Cambria" pitchFamily="18" charset="0"/>
              </a:rPr>
              <a:t>presentación del Perfil de Salud Local.</a:t>
            </a:r>
          </a:p>
          <a:p>
            <a:pPr algn="ctr">
              <a:buFont typeface="Wingdings" pitchFamily="2" charset="2"/>
              <a:buNone/>
            </a:pPr>
            <a:endParaRPr lang="es-ES" sz="2400" b="1">
              <a:solidFill>
                <a:schemeClr val="folHlink"/>
              </a:solidFill>
              <a:latin typeface="Cambria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s-ES" sz="2400" b="1">
                <a:latin typeface="Cambria" pitchFamily="18" charset="0"/>
              </a:rPr>
              <a:t>	</a:t>
            </a:r>
            <a:r>
              <a:rPr lang="es-ES" sz="2400" b="1">
                <a:solidFill>
                  <a:schemeClr val="tx2"/>
                </a:solidFill>
                <a:latin typeface="Cambria" pitchFamily="18" charset="0"/>
              </a:rPr>
              <a:t>1.-</a:t>
            </a:r>
            <a:r>
              <a:rPr lang="es-ES" sz="2400" b="1">
                <a:solidFill>
                  <a:schemeClr val="hlink"/>
                </a:solidFill>
                <a:latin typeface="Cambria" pitchFamily="18" charset="0"/>
              </a:rPr>
              <a:t>Celebración de las IV Mini-Olimpiadas el pasado 7 de junio organizadas por la Asociación Olontense contra la Droga.</a:t>
            </a:r>
          </a:p>
          <a:p>
            <a:pPr>
              <a:buFont typeface="Wingdings" pitchFamily="2" charset="2"/>
              <a:buNone/>
            </a:pPr>
            <a:endParaRPr lang="es-ES" sz="2400" b="1">
              <a:solidFill>
                <a:schemeClr val="hlink"/>
              </a:solidFill>
              <a:latin typeface="Cambria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s-ES" sz="2400" b="1">
                <a:solidFill>
                  <a:schemeClr val="hlink"/>
                </a:solidFill>
                <a:latin typeface="Cambria" pitchFamily="18" charset="0"/>
              </a:rPr>
              <a:t>	2.-</a:t>
            </a:r>
            <a:r>
              <a:rPr lang="es-ES" sz="2400" b="1">
                <a:solidFill>
                  <a:schemeClr val="tx2"/>
                </a:solidFill>
                <a:latin typeface="Cambria" pitchFamily="18" charset="0"/>
              </a:rPr>
              <a:t>Semana de la Seguridad Vial – Policía Local.</a:t>
            </a:r>
          </a:p>
        </p:txBody>
      </p:sp>
      <p:pic>
        <p:nvPicPr>
          <p:cNvPr id="77828" name="Picture 4" descr="LOGO GIBRALEÓ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0"/>
            <a:ext cx="13430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29" name="Picture 5" descr="ANd9GcSkwtXa98tpJlhPN2MwFzaEz7nW4p2hoovhG6FIWZkbUIGnIyGX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5915025"/>
            <a:ext cx="13684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0" name="Picture 6" descr="escudo nuevo ayto gibrale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1775" y="5805488"/>
            <a:ext cx="896938" cy="1052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3200">
                <a:solidFill>
                  <a:schemeClr val="tx1"/>
                </a:solidFill>
                <a:latin typeface="Cambria" pitchFamily="18" charset="0"/>
              </a:rPr>
              <a:t>PERFIL DE SALUD LOCAL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042988" y="2362200"/>
            <a:ext cx="7488237" cy="3724275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s-ES" sz="9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s-ES" sz="9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s-ES" b="1">
                <a:solidFill>
                  <a:schemeClr val="tx2"/>
                </a:solidFill>
                <a:latin typeface="Cambria" pitchFamily="18" charset="0"/>
              </a:rPr>
              <a:t>Quedan invitados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s-ES" b="1">
                <a:solidFill>
                  <a:schemeClr val="tx2"/>
                </a:solidFill>
                <a:latin typeface="Cambria" pitchFamily="18" charset="0"/>
              </a:rPr>
              <a:t>a seguir trabajando por la Salud de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s-ES" b="1">
                <a:solidFill>
                  <a:schemeClr val="tx2"/>
                </a:solidFill>
                <a:latin typeface="Cambria" pitchFamily="18" charset="0"/>
              </a:rPr>
              <a:t>Gibraleón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s-ES" b="1">
              <a:solidFill>
                <a:schemeClr val="tx2"/>
              </a:solidFill>
              <a:latin typeface="Cambria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s-ES" sz="3200" b="1">
              <a:solidFill>
                <a:schemeClr val="tx2"/>
              </a:solidFill>
              <a:latin typeface="Cambria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s-ES" sz="3200">
              <a:solidFill>
                <a:schemeClr val="tx2"/>
              </a:solidFill>
              <a:latin typeface="Cambria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s-ES" sz="3200" b="1">
                <a:solidFill>
                  <a:schemeClr val="tx2"/>
                </a:solidFill>
                <a:latin typeface="Cambria" pitchFamily="18" charset="0"/>
              </a:rPr>
              <a:t>Gracias</a:t>
            </a:r>
            <a:r>
              <a:rPr lang="es-ES" sz="900" b="1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78852" name="Picture 4" descr="LOGO GIBRALEÓ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0"/>
            <a:ext cx="13430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60" name="Picture 12" descr="ANd9GcSkwtXa98tpJlhPN2MwFzaEz7nW4p2hoovhG6FIWZkbUIGnIyGX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5915025"/>
            <a:ext cx="13684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61" name="Picture 13" descr="escudo nuevo ayto gibrale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1775" y="5805488"/>
            <a:ext cx="896938" cy="1052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  <p:bldP spid="78851" grpId="1" build="p"/>
      <p:bldP spid="78851" grpId="2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AutoShap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>
                <a:solidFill>
                  <a:schemeClr val="tx1"/>
                </a:solidFill>
                <a:latin typeface="Cambria" pitchFamily="18" charset="0"/>
              </a:rPr>
              <a:t>PERFIL DE SALUD LOCAL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s-ES" sz="2400">
                <a:latin typeface="Cambria" pitchFamily="18" charset="0"/>
              </a:rPr>
              <a:t>Es un Informe de salud local </a:t>
            </a:r>
            <a:r>
              <a:rPr lang="es-ES" sz="2400" b="1">
                <a:solidFill>
                  <a:schemeClr val="folHlink"/>
                </a:solidFill>
                <a:latin typeface="Cambria" pitchFamily="18" charset="0"/>
              </a:rPr>
              <a:t>basado en los determinantes.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s-ES" sz="2400">
                <a:latin typeface="Cambria" pitchFamily="18" charset="0"/>
              </a:rPr>
              <a:t>Es el resultado de un proceso de trabajo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>
                <a:solidFill>
                  <a:schemeClr val="hlink"/>
                </a:solidFill>
                <a:latin typeface="Cambria" pitchFamily="18" charset="0"/>
              </a:rPr>
              <a:t>	Intersectorial, Multidisciplinar y Participativo.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s-ES" sz="2400">
                <a:latin typeface="Cambria" pitchFamily="18" charset="0"/>
              </a:rPr>
              <a:t>Está diseñado para ayudar al gobierno local, a los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>
                <a:latin typeface="Cambria" pitchFamily="18" charset="0"/>
              </a:rPr>
              <a:t>	servicios y a la ciudadanía a </a:t>
            </a:r>
            <a:r>
              <a:rPr lang="es-ES" sz="2400" b="1">
                <a:solidFill>
                  <a:schemeClr val="tx2"/>
                </a:solidFill>
                <a:latin typeface="Cambria" pitchFamily="18" charset="0"/>
              </a:rPr>
              <a:t>conocer la realidad 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>
                <a:solidFill>
                  <a:schemeClr val="tx2"/>
                </a:solidFill>
                <a:latin typeface="Cambria" pitchFamily="18" charset="0"/>
              </a:rPr>
              <a:t>	tomar decisiones dirigidas a la acción.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s-ES" sz="2400">
                <a:latin typeface="Cambria" pitchFamily="18" charset="0"/>
              </a:rPr>
              <a:t>Identifica </a:t>
            </a:r>
            <a:r>
              <a:rPr lang="es-ES" sz="2400" b="1">
                <a:solidFill>
                  <a:schemeClr val="accent1"/>
                </a:solidFill>
                <a:latin typeface="Cambria" pitchFamily="18" charset="0"/>
              </a:rPr>
              <a:t>problemas, necesidades, recursos.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s-ES" sz="2400">
                <a:latin typeface="Cambria" pitchFamily="18" charset="0"/>
              </a:rPr>
              <a:t>Identifica </a:t>
            </a:r>
            <a:r>
              <a:rPr lang="es-ES" sz="2400" b="1">
                <a:solidFill>
                  <a:schemeClr val="folHlink"/>
                </a:solidFill>
                <a:latin typeface="Cambria" pitchFamily="18" charset="0"/>
              </a:rPr>
              <a:t>áreas de intervención</a:t>
            </a:r>
            <a:r>
              <a:rPr lang="es-ES" sz="2400">
                <a:solidFill>
                  <a:schemeClr val="folHlink"/>
                </a:solidFill>
                <a:latin typeface="Cambria" pitchFamily="18" charset="0"/>
              </a:rPr>
              <a:t>, </a:t>
            </a:r>
            <a:r>
              <a:rPr lang="es-ES" sz="2400" b="1">
                <a:solidFill>
                  <a:schemeClr val="folHlink"/>
                </a:solidFill>
                <a:latin typeface="Cambria" pitchFamily="18" charset="0"/>
              </a:rPr>
              <a:t>poblaciones diana y los grupos más vulnerables.</a:t>
            </a:r>
          </a:p>
        </p:txBody>
      </p:sp>
      <p:pic>
        <p:nvPicPr>
          <p:cNvPr id="7180" name="Picture 12" descr="LOGO GIBRALEÓ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0"/>
            <a:ext cx="13430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1" name="Picture 13" descr="escudo nuevo ayto gibrale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1775" y="5805488"/>
            <a:ext cx="896938" cy="1052512"/>
          </a:xfrm>
          <a:prstGeom prst="rect">
            <a:avLst/>
          </a:prstGeom>
          <a:noFill/>
        </p:spPr>
      </p:pic>
      <p:pic>
        <p:nvPicPr>
          <p:cNvPr id="7182" name="Picture 14" descr="ANd9GcSkwtXa98tpJlhPN2MwFzaEz7nW4p2hoovhG6FIWZkbUIGnIyGXh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5915025"/>
            <a:ext cx="13684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7" name="AutoShap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>
                <a:solidFill>
                  <a:schemeClr val="tx1"/>
                </a:solidFill>
                <a:latin typeface="Cambria" pitchFamily="18" charset="0"/>
              </a:rPr>
              <a:t>PERFIL DE SALUD LOCAL</a:t>
            </a:r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S" sz="2400" b="1">
                <a:solidFill>
                  <a:schemeClr val="bg2"/>
                </a:solidFill>
                <a:latin typeface="Cambria" pitchFamily="18" charset="0"/>
              </a:rPr>
              <a:t>¿Quiénes somos? </a:t>
            </a:r>
          </a:p>
          <a:p>
            <a:pPr algn="ctr">
              <a:buFont typeface="Wingdings" pitchFamily="2" charset="2"/>
              <a:buNone/>
            </a:pPr>
            <a:r>
              <a:rPr lang="es-ES" sz="2400" b="1">
                <a:solidFill>
                  <a:schemeClr val="bg2"/>
                </a:solidFill>
                <a:latin typeface="Cambria" pitchFamily="18" charset="0"/>
              </a:rPr>
              <a:t>¿Dónde estamos? ¿Cómo vivimos?</a:t>
            </a:r>
          </a:p>
          <a:p>
            <a:pPr algn="ctr">
              <a:buFont typeface="Wingdings" pitchFamily="2" charset="2"/>
              <a:buNone/>
            </a:pPr>
            <a:r>
              <a:rPr lang="es-ES" sz="2400" b="1">
                <a:solidFill>
                  <a:schemeClr val="bg2"/>
                </a:solidFill>
                <a:latin typeface="Cambria" pitchFamily="18" charset="0"/>
              </a:rPr>
              <a:t> ¿Cómo es nuestro entorno?</a:t>
            </a:r>
          </a:p>
          <a:p>
            <a:pPr algn="ctr">
              <a:buFont typeface="Wingdings" pitchFamily="2" charset="2"/>
              <a:buNone/>
            </a:pPr>
            <a:r>
              <a:rPr lang="es-ES" sz="2400" b="1">
                <a:solidFill>
                  <a:schemeClr val="bg2"/>
                </a:solidFill>
                <a:latin typeface="Cambria" pitchFamily="18" charset="0"/>
              </a:rPr>
              <a:t> ¿Cómo somos? </a:t>
            </a:r>
          </a:p>
          <a:p>
            <a:pPr algn="ctr">
              <a:buFont typeface="Wingdings" pitchFamily="2" charset="2"/>
              <a:buNone/>
            </a:pPr>
            <a:r>
              <a:rPr lang="es-ES" sz="2400" b="1">
                <a:solidFill>
                  <a:schemeClr val="bg2"/>
                </a:solidFill>
                <a:latin typeface="Cambria" pitchFamily="18" charset="0"/>
              </a:rPr>
              <a:t>¿A qué nos dedicamos? ¿Qué recursos tenemos?</a:t>
            </a:r>
          </a:p>
          <a:p>
            <a:pPr algn="ctr">
              <a:buFont typeface="Wingdings" pitchFamily="2" charset="2"/>
              <a:buNone/>
            </a:pPr>
            <a:r>
              <a:rPr lang="es-ES" sz="2400" b="1">
                <a:solidFill>
                  <a:schemeClr val="bg2"/>
                </a:solidFill>
                <a:latin typeface="Cambria" pitchFamily="18" charset="0"/>
              </a:rPr>
              <a:t>¿Cómo nos comunicamos ? ¿Cómo participamos? ¿Cuántos somos?</a:t>
            </a:r>
          </a:p>
          <a:p>
            <a:pPr algn="ctr">
              <a:buFont typeface="Wingdings" pitchFamily="2" charset="2"/>
              <a:buNone/>
            </a:pPr>
            <a:r>
              <a:rPr lang="es-ES" sz="2400" b="1">
                <a:solidFill>
                  <a:schemeClr val="bg2"/>
                </a:solidFill>
                <a:latin typeface="Cambria" pitchFamily="18" charset="0"/>
              </a:rPr>
              <a:t>¿De qué morimos?¿De qué enfermamos?</a:t>
            </a:r>
            <a:endParaRPr lang="es-ES" sz="2400">
              <a:latin typeface="Cambria" pitchFamily="18" charset="0"/>
            </a:endParaRPr>
          </a:p>
          <a:p>
            <a:pPr>
              <a:buFont typeface="Wingdings" pitchFamily="2" charset="2"/>
              <a:buNone/>
            </a:pPr>
            <a:endParaRPr lang="es-ES" sz="2400">
              <a:latin typeface="Cambria" pitchFamily="18" charset="0"/>
            </a:endParaRPr>
          </a:p>
        </p:txBody>
      </p:sp>
      <p:pic>
        <p:nvPicPr>
          <p:cNvPr id="27659" name="Picture 11" descr="LOGO GIBRALEÓ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0"/>
            <a:ext cx="13430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0" name="Picture 12" descr="ANd9GcSkwtXa98tpJlhPN2MwFzaEz7nW4p2hoovhG6FIWZkbUIGnIyGX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5915025"/>
            <a:ext cx="13684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Picture 13" descr="escudo nuevo ayto gibrale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1775" y="5805488"/>
            <a:ext cx="896938" cy="1052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>
                <a:solidFill>
                  <a:schemeClr val="tx1"/>
                </a:solidFill>
                <a:latin typeface="Cambria" pitchFamily="18" charset="0"/>
              </a:rPr>
              <a:t>PERFIL DE SALUD LOCAL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S" b="1">
                <a:solidFill>
                  <a:schemeClr val="bg2"/>
                </a:solidFill>
                <a:latin typeface="Cambria" pitchFamily="18" charset="0"/>
              </a:rPr>
              <a:t>Descripción General del Municipio de Gibraleón.</a:t>
            </a:r>
          </a:p>
          <a:p>
            <a:pPr algn="ctr">
              <a:buFont typeface="Wingdings" pitchFamily="2" charset="2"/>
              <a:buNone/>
            </a:pPr>
            <a:endParaRPr lang="es-ES" b="1">
              <a:solidFill>
                <a:schemeClr val="bg2"/>
              </a:solidFill>
              <a:latin typeface="Cambr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s-ES" b="1">
                <a:solidFill>
                  <a:schemeClr val="tx2"/>
                </a:solidFill>
                <a:latin typeface="Cambria" pitchFamily="18" charset="0"/>
              </a:rPr>
              <a:t>Denominación, ubicación y localización geográfica</a:t>
            </a:r>
            <a:r>
              <a:rPr lang="es-ES" b="1">
                <a:latin typeface="Cambria" pitchFamily="18" charset="0"/>
              </a:rPr>
              <a:t>. </a:t>
            </a:r>
            <a:r>
              <a:rPr lang="es-ES" b="1">
                <a:solidFill>
                  <a:schemeClr val="accent1"/>
                </a:solidFill>
                <a:latin typeface="Cambria" pitchFamily="18" charset="0"/>
              </a:rPr>
              <a:t>Extensión y división administrativa.</a:t>
            </a:r>
            <a:endParaRPr lang="es-ES" b="1">
              <a:latin typeface="Cambr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s-ES" b="1">
                <a:solidFill>
                  <a:schemeClr val="hlink"/>
                </a:solidFill>
                <a:latin typeface="Cambria" pitchFamily="18" charset="0"/>
              </a:rPr>
              <a:t> Breve referencia histórica.</a:t>
            </a:r>
          </a:p>
        </p:txBody>
      </p:sp>
      <p:pic>
        <p:nvPicPr>
          <p:cNvPr id="32772" name="Picture 4" descr="LOGO GIBRALEÓ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0"/>
            <a:ext cx="13430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5" descr="ANd9GcSkwtXa98tpJlhPN2MwFzaEz7nW4p2hoovhG6FIWZkbUIGnIyGX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5915025"/>
            <a:ext cx="13684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6" descr="escudo nuevo ayto gibrale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1775" y="5805488"/>
            <a:ext cx="896938" cy="1052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>
                <a:solidFill>
                  <a:schemeClr val="tx1"/>
                </a:solidFill>
                <a:latin typeface="Cambria" pitchFamily="18" charset="0"/>
              </a:rPr>
              <a:t>PERFIL DE SALUD LOCAL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S" b="1">
                <a:solidFill>
                  <a:schemeClr val="bg2"/>
                </a:solidFill>
                <a:latin typeface="Cambria" pitchFamily="18" charset="0"/>
              </a:rPr>
              <a:t>Mortalidad y Morbilidad</a:t>
            </a:r>
          </a:p>
          <a:p>
            <a:pPr algn="ctr">
              <a:buFont typeface="Wingdings" pitchFamily="2" charset="2"/>
              <a:buNone/>
            </a:pPr>
            <a:endParaRPr lang="es-ES" b="1">
              <a:solidFill>
                <a:schemeClr val="bg2"/>
              </a:solidFill>
              <a:latin typeface="Cambria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s-ES" b="1">
                <a:solidFill>
                  <a:schemeClr val="folHlink"/>
                </a:solidFill>
                <a:latin typeface="Cambria" pitchFamily="18" charset="0"/>
              </a:rPr>
              <a:t>Diagnóstico de Salud</a:t>
            </a:r>
          </a:p>
          <a:p>
            <a:pPr algn="ctr">
              <a:buFont typeface="Wingdings" pitchFamily="2" charset="2"/>
              <a:buNone/>
            </a:pPr>
            <a:endParaRPr lang="es-ES" b="1">
              <a:solidFill>
                <a:schemeClr val="bg2"/>
              </a:solidFill>
              <a:latin typeface="Cambria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s-ES" sz="2400" b="1">
                <a:solidFill>
                  <a:schemeClr val="hlink"/>
                </a:solidFill>
                <a:latin typeface="Cambria" pitchFamily="18" charset="0"/>
              </a:rPr>
              <a:t>Dª Aurora Martínez Loscertales</a:t>
            </a:r>
          </a:p>
          <a:p>
            <a:pPr algn="ctr">
              <a:buFont typeface="Wingdings" pitchFamily="2" charset="2"/>
              <a:buNone/>
            </a:pPr>
            <a:r>
              <a:rPr lang="es-ES" sz="2000" b="1">
                <a:solidFill>
                  <a:schemeClr val="folHlink"/>
                </a:solidFill>
                <a:latin typeface="Cambria" pitchFamily="18" charset="0"/>
              </a:rPr>
              <a:t>Técnico de Promoción de la Salud</a:t>
            </a:r>
          </a:p>
          <a:p>
            <a:pPr algn="ctr">
              <a:buFont typeface="Wingdings" pitchFamily="2" charset="2"/>
              <a:buNone/>
            </a:pPr>
            <a:r>
              <a:rPr lang="es-ES" sz="2000" b="1">
                <a:solidFill>
                  <a:schemeClr val="folHlink"/>
                </a:solidFill>
                <a:latin typeface="Cambria" pitchFamily="18" charset="0"/>
              </a:rPr>
              <a:t>Distrito Sanitario Condado-Campiña</a:t>
            </a:r>
          </a:p>
          <a:p>
            <a:pPr algn="ctr">
              <a:buFont typeface="Wingdings" pitchFamily="2" charset="2"/>
              <a:buNone/>
            </a:pPr>
            <a:r>
              <a:rPr lang="es-ES" sz="2000" b="1">
                <a:solidFill>
                  <a:schemeClr val="accent1"/>
                </a:solidFill>
                <a:latin typeface="Cambria" pitchFamily="18" charset="0"/>
              </a:rPr>
              <a:t>Consejería de Salud y Bienestar Social</a:t>
            </a:r>
            <a:r>
              <a:rPr lang="es-ES" sz="2400" b="1">
                <a:solidFill>
                  <a:schemeClr val="tx2"/>
                </a:solidFill>
                <a:latin typeface="Cambria" pitchFamily="18" charset="0"/>
              </a:rPr>
              <a:t> </a:t>
            </a:r>
          </a:p>
          <a:p>
            <a:pPr algn="ctr">
              <a:buFont typeface="Wingdings" pitchFamily="2" charset="2"/>
              <a:buNone/>
            </a:pPr>
            <a:endParaRPr lang="es-ES" sz="2400" b="1">
              <a:solidFill>
                <a:schemeClr val="bg2"/>
              </a:solidFill>
              <a:latin typeface="Cambria" pitchFamily="18" charset="0"/>
            </a:endParaRPr>
          </a:p>
          <a:p>
            <a:pPr algn="ctr">
              <a:buFont typeface="Wingdings" pitchFamily="2" charset="2"/>
              <a:buNone/>
            </a:pPr>
            <a:endParaRPr lang="es-ES" sz="2400" b="1">
              <a:solidFill>
                <a:schemeClr val="hlink"/>
              </a:solidFill>
              <a:latin typeface="Cambria" pitchFamily="18" charset="0"/>
            </a:endParaRPr>
          </a:p>
        </p:txBody>
      </p:sp>
      <p:pic>
        <p:nvPicPr>
          <p:cNvPr id="33796" name="Picture 4" descr="LOGO GIBRALEÓ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0"/>
            <a:ext cx="13430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6" name="Picture 34" descr="ANd9GcSkwtXa98tpJlhPN2MwFzaEz7nW4p2hoovhG6FIWZkbUIGnIyGX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5915025"/>
            <a:ext cx="13684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7" name="Picture 35" descr="escudo nuevo ayto gibrale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1775" y="5805488"/>
            <a:ext cx="896938" cy="1052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>
                <a:solidFill>
                  <a:schemeClr val="tx1"/>
                </a:solidFill>
                <a:latin typeface="Cambria" pitchFamily="18" charset="0"/>
              </a:rPr>
              <a:t>PERFIL DE SALUD LOCAL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S" b="1">
                <a:solidFill>
                  <a:schemeClr val="bg2"/>
                </a:solidFill>
                <a:latin typeface="Cambria" pitchFamily="18" charset="0"/>
              </a:rPr>
              <a:t>Estilo y Hábitos de vida</a:t>
            </a:r>
          </a:p>
          <a:p>
            <a:pPr algn="ctr">
              <a:buFont typeface="Wingdings" pitchFamily="2" charset="2"/>
              <a:buNone/>
            </a:pPr>
            <a:endParaRPr lang="es-ES" b="1">
              <a:solidFill>
                <a:schemeClr val="bg2"/>
              </a:solidFill>
              <a:latin typeface="Cambria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s-ES" b="1">
                <a:solidFill>
                  <a:schemeClr val="tx2"/>
                </a:solidFill>
                <a:latin typeface="Cambria" pitchFamily="18" charset="0"/>
              </a:rPr>
              <a:t>Consumo de sustancias</a:t>
            </a:r>
          </a:p>
          <a:p>
            <a:pPr algn="ctr">
              <a:buFont typeface="Wingdings" pitchFamily="2" charset="2"/>
              <a:buNone/>
            </a:pPr>
            <a:endParaRPr lang="es-ES" b="1">
              <a:solidFill>
                <a:schemeClr val="tx2"/>
              </a:solidFill>
              <a:latin typeface="Cambria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s-ES" sz="2400" b="1">
                <a:solidFill>
                  <a:schemeClr val="hlink"/>
                </a:solidFill>
                <a:latin typeface="Cambria" pitchFamily="18" charset="0"/>
              </a:rPr>
              <a:t>Dª Inés Docio Cáceres</a:t>
            </a:r>
          </a:p>
          <a:p>
            <a:pPr algn="ctr">
              <a:buFont typeface="Wingdings" pitchFamily="2" charset="2"/>
              <a:buNone/>
            </a:pPr>
            <a:r>
              <a:rPr lang="es-ES" sz="2000" b="1">
                <a:solidFill>
                  <a:schemeClr val="folHlink"/>
                </a:solidFill>
                <a:latin typeface="Cambria" pitchFamily="18" charset="0"/>
              </a:rPr>
              <a:t>Área Drogodependencias-Servicios Sociales Municipales</a:t>
            </a:r>
          </a:p>
          <a:p>
            <a:pPr algn="ctr">
              <a:buFont typeface="Wingdings" pitchFamily="2" charset="2"/>
              <a:buNone/>
            </a:pPr>
            <a:r>
              <a:rPr lang="es-ES" sz="2400" b="1">
                <a:solidFill>
                  <a:schemeClr val="folHlink"/>
                </a:solidFill>
                <a:latin typeface="Cambria" pitchFamily="18" charset="0"/>
              </a:rPr>
              <a:t> Ayuntamiento de Gibraleón</a:t>
            </a:r>
          </a:p>
        </p:txBody>
      </p:sp>
      <p:pic>
        <p:nvPicPr>
          <p:cNvPr id="62468" name="Picture 4" descr="LOGO GIBRALEÓ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0"/>
            <a:ext cx="13430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9" name="Picture 5" descr="ANd9GcSkwtXa98tpJlhPN2MwFzaEz7nW4p2hoovhG6FIWZkbUIGnIyGX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5915025"/>
            <a:ext cx="13684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0" name="Picture 6" descr="escudo nuevo ayto gibrale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1775" y="5805488"/>
            <a:ext cx="896938" cy="1052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>
                <a:solidFill>
                  <a:schemeClr val="tx1"/>
                </a:solidFill>
                <a:latin typeface="Cambria" pitchFamily="18" charset="0"/>
              </a:rPr>
              <a:t>PERFIL DE SALUD LOCAL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S" b="1">
                <a:solidFill>
                  <a:schemeClr val="bg2"/>
                </a:solidFill>
                <a:latin typeface="Cambria" pitchFamily="18" charset="0"/>
              </a:rPr>
              <a:t>Estilo y Hábitos de vida</a:t>
            </a:r>
          </a:p>
          <a:p>
            <a:pPr algn="ctr">
              <a:buFont typeface="Wingdings" pitchFamily="2" charset="2"/>
              <a:buNone/>
            </a:pPr>
            <a:endParaRPr lang="es-ES" b="1">
              <a:solidFill>
                <a:schemeClr val="bg2"/>
              </a:solidFill>
              <a:latin typeface="Cambria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s-ES" b="1">
                <a:solidFill>
                  <a:schemeClr val="folHlink"/>
                </a:solidFill>
                <a:latin typeface="Cambria" pitchFamily="18" charset="0"/>
              </a:rPr>
              <a:t>Ejercicio Físico</a:t>
            </a:r>
          </a:p>
          <a:p>
            <a:pPr algn="ctr">
              <a:buFont typeface="Wingdings" pitchFamily="2" charset="2"/>
              <a:buNone/>
            </a:pPr>
            <a:endParaRPr lang="es-ES" b="1">
              <a:solidFill>
                <a:schemeClr val="folHlink"/>
              </a:solidFill>
              <a:latin typeface="Cambria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s-ES" sz="2400" b="1">
                <a:solidFill>
                  <a:schemeClr val="hlink"/>
                </a:solidFill>
                <a:latin typeface="Cambria" pitchFamily="18" charset="0"/>
              </a:rPr>
              <a:t>D. Jesús Lino García</a:t>
            </a:r>
          </a:p>
          <a:p>
            <a:pPr algn="ctr">
              <a:buFont typeface="Wingdings" pitchFamily="2" charset="2"/>
              <a:buNone/>
            </a:pPr>
            <a:r>
              <a:rPr lang="es-ES" sz="2400" b="1">
                <a:solidFill>
                  <a:schemeClr val="tx2"/>
                </a:solidFill>
                <a:latin typeface="Cambria" pitchFamily="18" charset="0"/>
              </a:rPr>
              <a:t>Patronato Municipal de Deportes</a:t>
            </a:r>
          </a:p>
          <a:p>
            <a:pPr algn="ctr">
              <a:buFont typeface="Wingdings" pitchFamily="2" charset="2"/>
              <a:buNone/>
            </a:pPr>
            <a:r>
              <a:rPr lang="es-ES" sz="2400" b="1">
                <a:solidFill>
                  <a:schemeClr val="tx2"/>
                </a:solidFill>
                <a:latin typeface="Cambria" pitchFamily="18" charset="0"/>
              </a:rPr>
              <a:t>Ayuntamiento de Gibraleón</a:t>
            </a:r>
          </a:p>
          <a:p>
            <a:pPr algn="ctr">
              <a:buFont typeface="Wingdings" pitchFamily="2" charset="2"/>
              <a:buNone/>
            </a:pPr>
            <a:endParaRPr lang="es-ES" sz="2400">
              <a:solidFill>
                <a:schemeClr val="bg2"/>
              </a:solidFill>
              <a:latin typeface="Cambria" pitchFamily="18" charset="0"/>
            </a:endParaRPr>
          </a:p>
        </p:txBody>
      </p:sp>
      <p:pic>
        <p:nvPicPr>
          <p:cNvPr id="63492" name="Picture 4" descr="LOGO GIBRALEÓ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0"/>
            <a:ext cx="13430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3" name="Picture 5" descr="ANd9GcSkwtXa98tpJlhPN2MwFzaEz7nW4p2hoovhG6FIWZkbUIGnIyGX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5915025"/>
            <a:ext cx="13684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4" name="Picture 6" descr="escudo nuevo ayto gibrale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1775" y="5805488"/>
            <a:ext cx="896938" cy="1052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>
                <a:solidFill>
                  <a:schemeClr val="tx1"/>
                </a:solidFill>
                <a:latin typeface="Cambria" pitchFamily="18" charset="0"/>
              </a:rPr>
              <a:t>PERFIL DE SALUD LOCAL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S" b="1">
                <a:solidFill>
                  <a:schemeClr val="bg2"/>
                </a:solidFill>
                <a:latin typeface="Cambria" pitchFamily="18" charset="0"/>
              </a:rPr>
              <a:t>Estilo y Hábitos de vida</a:t>
            </a:r>
          </a:p>
          <a:p>
            <a:pPr algn="ctr">
              <a:buFont typeface="Wingdings" pitchFamily="2" charset="2"/>
              <a:buNone/>
            </a:pPr>
            <a:endParaRPr lang="es-ES" b="1">
              <a:solidFill>
                <a:schemeClr val="bg2"/>
              </a:solidFill>
              <a:latin typeface="Cambria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s-ES" b="1">
                <a:solidFill>
                  <a:schemeClr val="hlink"/>
                </a:solidFill>
                <a:latin typeface="Cambria" pitchFamily="18" charset="0"/>
              </a:rPr>
              <a:t>Seguridad Vial</a:t>
            </a:r>
          </a:p>
          <a:p>
            <a:pPr algn="ctr">
              <a:buFont typeface="Wingdings" pitchFamily="2" charset="2"/>
              <a:buNone/>
            </a:pPr>
            <a:endParaRPr lang="es-ES" b="1">
              <a:solidFill>
                <a:schemeClr val="folHlink"/>
              </a:solidFill>
              <a:latin typeface="Cambria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s-ES" sz="2400" b="1">
                <a:solidFill>
                  <a:schemeClr val="tx2"/>
                </a:solidFill>
                <a:latin typeface="Cambria" pitchFamily="18" charset="0"/>
              </a:rPr>
              <a:t>D. José Ramón Borrero Pachón</a:t>
            </a:r>
          </a:p>
          <a:p>
            <a:pPr algn="ctr">
              <a:buFont typeface="Wingdings" pitchFamily="2" charset="2"/>
              <a:buNone/>
            </a:pPr>
            <a:r>
              <a:rPr lang="es-ES" sz="2400" b="1">
                <a:solidFill>
                  <a:schemeClr val="folHlink"/>
                </a:solidFill>
                <a:latin typeface="Cambria" pitchFamily="18" charset="0"/>
              </a:rPr>
              <a:t>Policía Local</a:t>
            </a:r>
          </a:p>
          <a:p>
            <a:pPr algn="ctr">
              <a:buFont typeface="Wingdings" pitchFamily="2" charset="2"/>
              <a:buNone/>
            </a:pPr>
            <a:r>
              <a:rPr lang="es-ES" sz="2400" b="1">
                <a:solidFill>
                  <a:schemeClr val="folHlink"/>
                </a:solidFill>
                <a:latin typeface="Cambria" pitchFamily="18" charset="0"/>
              </a:rPr>
              <a:t>Ayuntamiento de Gibraleón </a:t>
            </a:r>
            <a:endParaRPr lang="es-ES" sz="2000" b="1">
              <a:solidFill>
                <a:schemeClr val="folHlink"/>
              </a:solidFill>
              <a:latin typeface="Cambria" pitchFamily="18" charset="0"/>
            </a:endParaRPr>
          </a:p>
          <a:p>
            <a:pPr algn="ctr">
              <a:buFont typeface="Wingdings" pitchFamily="2" charset="2"/>
              <a:buNone/>
            </a:pPr>
            <a:endParaRPr lang="es-ES" b="1">
              <a:solidFill>
                <a:schemeClr val="bg2"/>
              </a:solidFill>
            </a:endParaRPr>
          </a:p>
        </p:txBody>
      </p:sp>
      <p:pic>
        <p:nvPicPr>
          <p:cNvPr id="64516" name="Picture 4" descr="LOGO GIBRALEÓ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0"/>
            <a:ext cx="13430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7" name="Picture 5" descr="ANd9GcSkwtXa98tpJlhPN2MwFzaEz7nW4p2hoovhG6FIWZkbUIGnIyGX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5915025"/>
            <a:ext cx="13684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8" name="Picture 6" descr="escudo nuevo ayto gibrale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1775" y="5805488"/>
            <a:ext cx="896938" cy="1052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>
                <a:solidFill>
                  <a:schemeClr val="tx1"/>
                </a:solidFill>
                <a:latin typeface="Cambria" pitchFamily="18" charset="0"/>
              </a:rPr>
              <a:t>PERFIL DE SALUD LOCAL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514725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s-ES" b="1">
                <a:solidFill>
                  <a:schemeClr val="bg2"/>
                </a:solidFill>
                <a:latin typeface="Cambria" pitchFamily="18" charset="0"/>
              </a:rPr>
              <a:t>Socioeconomía</a:t>
            </a:r>
            <a:r>
              <a:rPr lang="es-ES">
                <a:solidFill>
                  <a:schemeClr val="bg2"/>
                </a:solidFill>
                <a:latin typeface="Cambria" pitchFamily="18" charset="0"/>
              </a:rPr>
              <a:t>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s-ES">
              <a:solidFill>
                <a:schemeClr val="bg2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>
                <a:solidFill>
                  <a:schemeClr val="tx2"/>
                </a:solidFill>
                <a:latin typeface="Cambria" pitchFamily="18" charset="0"/>
              </a:rPr>
              <a:t>Educación. Niveles de instrucción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>
                <a:solidFill>
                  <a:schemeClr val="bg2"/>
                </a:solidFill>
                <a:latin typeface="Cambria" pitchFamily="18" charset="0"/>
              </a:rPr>
              <a:t>Ingresos/Renta per cápita familiar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>
                <a:solidFill>
                  <a:schemeClr val="hlink"/>
                </a:solidFill>
                <a:latin typeface="Cambria" pitchFamily="18" charset="0"/>
              </a:rPr>
              <a:t>Empleo/Desempleo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>
                <a:solidFill>
                  <a:schemeClr val="folHlink"/>
                </a:solidFill>
                <a:latin typeface="Cambria" pitchFamily="18" charset="0"/>
              </a:rPr>
              <a:t>Población en situación de pobreza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>
                <a:solidFill>
                  <a:schemeClr val="accent1"/>
                </a:solidFill>
                <a:latin typeface="Cambria" pitchFamily="18" charset="0"/>
              </a:rPr>
              <a:t>Sectores Económicos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>
                <a:solidFill>
                  <a:schemeClr val="folHlink"/>
                </a:solidFill>
                <a:latin typeface="Cambria" pitchFamily="18" charset="0"/>
              </a:rPr>
              <a:t>Empleo por sectores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>
                <a:solidFill>
                  <a:schemeClr val="accent2"/>
                </a:solidFill>
                <a:latin typeface="Cambria" pitchFamily="18" charset="0"/>
              </a:rPr>
              <a:t>Telecomunicaciones/Nuevas Tecnologías</a:t>
            </a:r>
            <a:endParaRPr lang="es-ES" sz="2400">
              <a:solidFill>
                <a:schemeClr val="accent2"/>
              </a:solidFill>
              <a:latin typeface="Cambria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s-ES" sz="2400">
              <a:solidFill>
                <a:schemeClr val="bg2"/>
              </a:solidFill>
            </a:endParaRPr>
          </a:p>
        </p:txBody>
      </p:sp>
      <p:pic>
        <p:nvPicPr>
          <p:cNvPr id="65540" name="Picture 4" descr="LOGO GIBRALEÓ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0"/>
            <a:ext cx="13430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1" name="Picture 5" descr="ANd9GcSkwtXa98tpJlhPN2MwFzaEz7nW4p2hoovhG6FIWZkbUIGnIyGX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5915025"/>
            <a:ext cx="13684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2" name="Picture 6" descr="escudo nuevo ayto gibrale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1775" y="5805488"/>
            <a:ext cx="896938" cy="1052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ápsulas">
  <a:themeElements>
    <a:clrScheme name="Cápsulas 4">
      <a:dk1>
        <a:srgbClr val="000000"/>
      </a:dk1>
      <a:lt1>
        <a:srgbClr val="FFFFFF"/>
      </a:lt1>
      <a:dk2>
        <a:srgbClr val="9900CC"/>
      </a:dk2>
      <a:lt2>
        <a:srgbClr val="006600"/>
      </a:lt2>
      <a:accent1>
        <a:srgbClr val="33CC33"/>
      </a:accent1>
      <a:accent2>
        <a:srgbClr val="FFCC66"/>
      </a:accent2>
      <a:accent3>
        <a:srgbClr val="FFFFFF"/>
      </a:accent3>
      <a:accent4>
        <a:srgbClr val="000000"/>
      </a:accent4>
      <a:accent5>
        <a:srgbClr val="ADE2AD"/>
      </a:accent5>
      <a:accent6>
        <a:srgbClr val="E7B95C"/>
      </a:accent6>
      <a:hlink>
        <a:srgbClr val="0033CC"/>
      </a:hlink>
      <a:folHlink>
        <a:srgbClr val="CC0066"/>
      </a:folHlink>
    </a:clrScheme>
    <a:fontScheme name="Cápsula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ápsula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ápsula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ápsula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ápsula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351</TotalTime>
  <Words>348</Words>
  <Application>Microsoft Office PowerPoint</Application>
  <PresentationFormat>Presentación en pantalla (4:3)</PresentationFormat>
  <Paragraphs>123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Wingdings</vt:lpstr>
      <vt:lpstr>Times New Roman</vt:lpstr>
      <vt:lpstr>Cambria</vt:lpstr>
      <vt:lpstr>Gentium Basic</vt:lpstr>
      <vt:lpstr>Cápsulas</vt:lpstr>
      <vt:lpstr>PRESENTACIÓN DEL  PERFIL DE SALUD LOCAL</vt:lpstr>
      <vt:lpstr>PERFIL DE SALUD LOCAL</vt:lpstr>
      <vt:lpstr>PERFIL DE SALUD LOCAL</vt:lpstr>
      <vt:lpstr>PERFIL DE SALUD LOCAL</vt:lpstr>
      <vt:lpstr>PERFIL DE SALUD LOCAL</vt:lpstr>
      <vt:lpstr>PERFIL DE SALUD LOCAL</vt:lpstr>
      <vt:lpstr>PERFIL DE SALUD LOCAL</vt:lpstr>
      <vt:lpstr>PERFIL DE SALUD LOCAL</vt:lpstr>
      <vt:lpstr>PERFIL DE SALUD LOCAL</vt:lpstr>
      <vt:lpstr>PERFIL DE SALUD LOCAL</vt:lpstr>
      <vt:lpstr>PERFIL DE SALUD LOCAL</vt:lpstr>
      <vt:lpstr>PERFIL DE SALUD LOCAL</vt:lpstr>
      <vt:lpstr>PERFIL DE SALUD LOCAL</vt:lpstr>
      <vt:lpstr>PERFIL DE SALUD LOCAL</vt:lpstr>
      <vt:lpstr>PERFIL DE SALUD LOCAL</vt:lpstr>
      <vt:lpstr>PERFIL DE SALUD LOCAL</vt:lpstr>
    </vt:vector>
  </TitlesOfParts>
  <Company>Dark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DEL PERFIL LOCAL DE SALUD</dc:title>
  <dc:creator>usuario</dc:creator>
  <cp:lastModifiedBy>Isidoro</cp:lastModifiedBy>
  <cp:revision>22</cp:revision>
  <dcterms:created xsi:type="dcterms:W3CDTF">2013-06-13T10:53:58Z</dcterms:created>
  <dcterms:modified xsi:type="dcterms:W3CDTF">2013-06-17T19:11:24Z</dcterms:modified>
</cp:coreProperties>
</file>